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88" d="100"/>
          <a:sy n="88" d="100"/>
        </p:scale>
        <p:origin x="264" y="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23-10-2024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23-10-2024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23/10/2024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23/10/2024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23/10/2024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23/10/2024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2232000"/>
            <a:ext cx="11006402"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0"/>
            <a:ext cx="11006401" cy="1112675"/>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23/10/2024</a:t>
            </a:fld>
            <a:endParaRPr lang="nl-NL"/>
          </a:p>
        </p:txBody>
      </p:sp>
      <p:sp>
        <p:nvSpPr>
          <p:cNvPr id="2" name="Titel 1"/>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23/10/2024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1</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2100" b="0" i="0">
                <a:latin typeface="Calibri"/>
              </a:rPr>
              <a:t>## Oefening 1</a:t>
            </a:r>
            <a:endParaRPr sz="2100" b="0" i="0">
              <a:latin typeface="Calibri"/>
            </a:endParaRPr>
          </a:p>
          <a:p>
            <a:endParaRPr sz="2100" b="0" i="0">
              <a:latin typeface="Calibri"/>
            </a:endParaRPr>
          </a:p>
          <a:p>
            <a:r>
              <a:rPr sz="2100" b="0" i="0">
                <a:latin typeface="Calibri"/>
              </a:rPr>
              <a:t>Pas aan de hand van een Smith kaart om een antenne van 128 Ohm aan aan een striplijn printbaan van 50 Ohm voor een frequentie van 1.2 GHz ($\lambda$= 12.5 cm; $\epsilon_r$=4).Doe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endParaRPr sz="2100" b="0" i="0">
              <a:latin typeface="Calibri"/>
            </a:endParaRPr>
          </a:p>
          <a:p>
            <a:endParaRPr sz="2100" b="0" i="0">
              <a:latin typeface="Calibri"/>
            </a:endParaR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admitantie (Siemens)     lengte coax (cm)</a:t>
            </a:r>
            <a:endParaRPr sz="1800" b="0" i="0">
              <a:latin typeface="Courier"/>
            </a:endParaRPr>
          </a:p>
          <a:p>
            <a:pPr>
              <a:lnSpc>
                <a:spcPts val="800"/>
              </a:lnSpc>
              <a:defRPr>
                <a:solidFill>
                  <a:srgbClr val="000000"/>
                </a:solidFill>
              </a:defRPr>
            </a:pPr>
            <a:r>
              <a:rPr sz="1800" b="0" i="0">
                <a:latin typeface="Courier"/>
              </a:rPr>
              <a:t> 242    Y= 20.70-19.83j mS     lengte=4.20 cm</a:t>
            </a:r>
            <a:endParaRPr sz="1800" b="0" i="0">
              <a:latin typeface="Courier"/>
            </a:endParaRPr>
          </a:p>
          <a:p>
            <a:pPr>
              <a:lnSpc>
                <a:spcPts val="800"/>
              </a:lnSpc>
              <a:defRPr>
                <a:solidFill>
                  <a:srgbClr val="000000"/>
                </a:solidFill>
              </a:defRPr>
            </a:pPr>
            <a:r>
              <a:rPr sz="1800" b="0" i="0">
                <a:latin typeface="Courier"/>
              </a:rPr>
              <a:t> 243    Y= 20.35-19.67j mS     lengte=4.22 cm</a:t>
            </a:r>
            <a:endParaRPr sz="1800" b="0" i="0">
              <a:latin typeface="Courier"/>
            </a:endParaRPr>
          </a:p>
          <a:p>
            <a:pPr>
              <a:lnSpc>
                <a:spcPts val="800"/>
              </a:lnSpc>
              <a:defRPr>
                <a:solidFill>
                  <a:srgbClr val="000000"/>
                </a:solidFill>
              </a:defRPr>
            </a:pPr>
            <a:r>
              <a:rPr sz="1800" b="0" i="0">
                <a:latin typeface="Courier"/>
              </a:rPr>
              <a:t> 244    Y= 20.00-19.50j mS     lengte=4.24 cm</a:t>
            </a:r>
            <a:endParaRPr sz="1800" b="0" i="0">
              <a:latin typeface="Courier"/>
            </a:endParaRPr>
          </a:p>
          <a:p>
            <a:pPr>
              <a:lnSpc>
                <a:spcPts val="800"/>
              </a:lnSpc>
              <a:defRPr>
                <a:solidFill>
                  <a:srgbClr val="000000"/>
                </a:solidFill>
              </a:defRPr>
            </a:pPr>
            <a:r>
              <a:rPr sz="1800" b="0" i="0">
                <a:latin typeface="Courier"/>
              </a:rPr>
              <a:t> 245    Y= 19.67-19.33j mS     lengte=4.25 cm</a:t>
            </a:r>
            <a:endParaRPr sz="1800" b="0" i="0">
              <a:latin typeface="Courier"/>
            </a:endParaRPr>
          </a:p>
          <a:p>
            <a:pPr>
              <a:lnSpc>
                <a:spcPts val="800"/>
              </a:lnSpc>
              <a:defRPr>
                <a:solidFill>
                  <a:srgbClr val="000000"/>
                </a:solidFill>
              </a:defRPr>
            </a:pPr>
            <a:r>
              <a:rPr sz="1800" b="0" i="0">
                <a:latin typeface="Courier"/>
              </a:rPr>
              <a:t> 246    Y= 19.34-19.16j mS     lengte=4.27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3729037" y="2084831"/>
            <a:ext cx="4733925" cy="81915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53025" y="2084831"/>
            <a:ext cx="1885950" cy="923925"/>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95887" y="2084831"/>
            <a:ext cx="1800225" cy="923925"/>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657</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55</cp:revision>
  <dcterms:created xsi:type="dcterms:W3CDTF">2017-06-28T07:18:12Z</dcterms:created>
  <dcterms:modified xsi:type="dcterms:W3CDTF">2024-10-23T21:04:12Z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